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sldIdLst>
    <p:sldId id="256" r:id="rId3"/>
    <p:sldId id="269" r:id="rId4"/>
    <p:sldId id="257" r:id="rId5"/>
    <p:sldId id="258" r:id="rId6"/>
    <p:sldId id="259" r:id="rId7"/>
    <p:sldId id="261" r:id="rId8"/>
    <p:sldId id="262" r:id="rId9"/>
    <p:sldId id="264" r:id="rId10"/>
    <p:sldId id="266" r:id="rId11"/>
    <p:sldId id="267" r:id="rId12"/>
    <p:sldId id="265" r:id="rId13"/>
    <p:sldId id="268" r:id="rId14"/>
    <p:sldId id="263" r:id="rId15"/>
    <p:sldId id="271" r:id="rId16"/>
    <p:sldId id="272" r:id="rId17"/>
    <p:sldId id="274" r:id="rId18"/>
    <p:sldId id="275" r:id="rId19"/>
    <p:sldId id="273" r:id="rId20"/>
    <p:sldId id="270" r:id="rId21"/>
    <p:sldId id="277" r:id="rId22"/>
    <p:sldId id="278" r:id="rId23"/>
    <p:sldId id="280" r:id="rId24"/>
    <p:sldId id="281" r:id="rId25"/>
    <p:sldId id="279" r:id="rId26"/>
    <p:sldId id="26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4660"/>
  </p:normalViewPr>
  <p:slideViewPr>
    <p:cSldViewPr snapToGrid="0">
      <p:cViewPr>
        <p:scale>
          <a:sx n="100" d="100"/>
          <a:sy n="100" d="100"/>
        </p:scale>
        <p:origin x="1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09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65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575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544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551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287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482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87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418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0517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13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2307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903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173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47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804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958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9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0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010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02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979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67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1559F8D-802A-4D5B-8281-EF8AF64FBDA5}" type="datetimeFigureOut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D720073-1055-42A5-9DC8-709DAA92062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99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media" Target="../media/media2.mp4"/><Relationship Id="rId7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42.png"/><Relationship Id="rId4" Type="http://schemas.openxmlformats.org/officeDocument/2006/relationships/video" Target="../media/media2.mp4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B5A13-F6F0-4C8D-89F9-8F0FDB8BF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994275"/>
            <a:ext cx="10058400" cy="3566160"/>
          </a:xfrm>
        </p:spPr>
        <p:txBody>
          <a:bodyPr>
            <a:normAutofit/>
          </a:bodyPr>
          <a:lstStyle/>
          <a:p>
            <a:r>
              <a:rPr lang="zh-CN" altLang="en-US" dirty="0"/>
              <a:t>阅读报告</a:t>
            </a:r>
            <a:br>
              <a:rPr lang="en-US" altLang="zh-CN" dirty="0"/>
            </a:br>
            <a:r>
              <a:rPr lang="zh-CN" altLang="en-US" sz="3600" dirty="0"/>
              <a:t>面涡近似模型下的偏航风机尾迹解析模型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EFA95A-EEDA-4A94-943E-3CD4DDF7A2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周涵宇 </a:t>
            </a:r>
            <a:r>
              <a:rPr lang="en-US" altLang="zh-CN" dirty="0"/>
              <a:t>2022310984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6976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87D13-3C61-4B46-9BB5-FD408BC6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无粘流动尾迹形状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8813FF-C846-4968-9170-42ECC23C8E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4130040" cy="4023360"/>
              </a:xfrm>
            </p:spPr>
            <p:txBody>
              <a:bodyPr/>
              <a:lstStyle/>
              <a:p>
                <a:r>
                  <a:rPr lang="zh-CN" altLang="en-US" dirty="0"/>
                  <a:t>尾迹二维模型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本文给出的级数解：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由于近似为圆形，以及幂级数展开的误差，模型只适用于无量纲时间较小时</a:t>
                </a:r>
                <a:endParaRPr lang="en-US" altLang="zh-CN" dirty="0"/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≤2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8813FF-C846-4968-9170-42ECC23C8E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4130040" cy="4023360"/>
              </a:xfrm>
              <a:blipFill>
                <a:blip r:embed="rId2"/>
                <a:stretch>
                  <a:fillRect l="-590" t="-2121" r="-1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99C6D81D-3D4A-4E31-946C-5F1AFE077770}"/>
              </a:ext>
            </a:extLst>
          </p:cNvPr>
          <p:cNvGrpSpPr/>
          <p:nvPr/>
        </p:nvGrpSpPr>
        <p:grpSpPr>
          <a:xfrm>
            <a:off x="5361493" y="1845734"/>
            <a:ext cx="5794187" cy="4072437"/>
            <a:chOff x="5841553" y="1737360"/>
            <a:chExt cx="5794187" cy="407243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0B81B66-6183-405B-857E-035EED872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1553" y="1737360"/>
              <a:ext cx="5390327" cy="299138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B9B8313-9CEF-41A4-A6B3-7BAD32A09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1553" y="4728749"/>
              <a:ext cx="5794187" cy="108104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581528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C3C16-A8B9-42E2-9647-4F636E2C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无粘面涡横向偏移量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058118-59D2-45AE-8AEE-EF21D1B388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6080760" cy="4023360"/>
              </a:xfrm>
            </p:spPr>
            <p:txBody>
              <a:bodyPr/>
              <a:lstStyle/>
              <a:p>
                <a:r>
                  <a:rPr lang="zh-CN" altLang="en-US" dirty="0"/>
                  <a:t>横向偏移解析解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之前给出的形状是相对于中心点涡的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需要给出中心点涡本身的偏移量才能知道尾迹的轨迹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尾迹的轨迹在以上的方程下为：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201168" lvl="1" indent="0">
                  <a:buNone/>
                </a:pPr>
                <a:endParaRPr lang="en-US" altLang="zh-CN" dirty="0"/>
              </a:p>
              <a:p>
                <a:pPr lvl="1"/>
                <a:r>
                  <a:rPr lang="zh-CN" altLang="en-US" dirty="0"/>
                  <a:t>横向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偏移量在时间较大不适用，因此考虑采用</a:t>
                </a:r>
                <a:r>
                  <a:rPr lang="en-US" altLang="zh-CN" dirty="0"/>
                  <a:t>CVP</a:t>
                </a:r>
                <a:r>
                  <a:rPr lang="zh-CN" altLang="en-US" dirty="0"/>
                  <a:t>（反向涡对）模型给出此时的轨迹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（插值两个公式）得到融合的轨迹公式：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058118-59D2-45AE-8AEE-EF21D1B388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6080760" cy="4023360"/>
              </a:xfrm>
              <a:blipFill>
                <a:blip r:embed="rId2"/>
                <a:stretch>
                  <a:fillRect l="-401" t="-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6C1A14F-3B2B-4E06-B736-5BABF6E6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631" y="3147008"/>
            <a:ext cx="1364098" cy="12040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AB8597-E95D-475A-B7CE-4F60B246D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932" y="5415675"/>
            <a:ext cx="4092295" cy="6629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779A5D-85AB-4C6B-BC39-5E1D148B3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040" y="2242325"/>
            <a:ext cx="4852627" cy="356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60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9710F-E24F-4AEE-9BCA-D3BBBC40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无粘解析及数值解对比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403CC5-0CE5-40BF-BEE3-7C06F7444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与无粘</a:t>
            </a:r>
            <a:r>
              <a:rPr lang="en-US" altLang="zh-CN" dirty="0"/>
              <a:t>DNS</a:t>
            </a:r>
            <a:r>
              <a:rPr lang="zh-CN" altLang="en-US" dirty="0"/>
              <a:t>计算</a:t>
            </a:r>
            <a:r>
              <a:rPr lang="en-US" altLang="zh-CN" dirty="0"/>
              <a:t>-</a:t>
            </a:r>
            <a:r>
              <a:rPr lang="zh-CN" altLang="en-US" dirty="0"/>
              <a:t>作动盘模型对比</a:t>
            </a:r>
            <a:endParaRPr lang="en-US" altLang="zh-CN" dirty="0"/>
          </a:p>
          <a:p>
            <a:pPr lvl="1"/>
            <a:r>
              <a:rPr lang="zh-CN" altLang="en-US" dirty="0"/>
              <a:t>黑线是解析解，其余是不同推力系数的数值解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6E0231-85F9-463B-A1F0-4CD47EC33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176" y="2468880"/>
            <a:ext cx="6407648" cy="385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04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12228-E2C3-4432-BCF5-9C3BD459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湍流情况的修正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3E3A73-6024-4A41-9D47-9DF603BB83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471246"/>
              </a:xfrm>
            </p:spPr>
            <p:txBody>
              <a:bodyPr/>
              <a:lstStyle/>
              <a:p>
                <a:r>
                  <a:rPr lang="zh-CN" altLang="en-US" dirty="0"/>
                  <a:t>湍流修正的因素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尾迹中涡强度的扩散（涡流的衰减）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大气边界速度型对尾迹不同高度的影响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尾迹中衰减速度的扩散以及湍流的速度型（无粘速度型为突变）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地面效应对轨迹的影响（地面边界影响诱导速度）</a:t>
                </a:r>
                <a:endParaRPr lang="en-US" altLang="zh-CN" dirty="0"/>
              </a:p>
              <a:p>
                <a:r>
                  <a:rPr lang="zh-CN" altLang="en-US" dirty="0"/>
                  <a:t>湍流修正尾迹形状函数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设基础涡强度是时间的函数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随后进行新的无量纲化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注意无量纲时间非均匀变化</a:t>
                </a:r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3E3A73-6024-4A41-9D47-9DF603BB83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471246"/>
              </a:xfrm>
              <a:blipFill>
                <a:blip r:embed="rId2"/>
                <a:stretch>
                  <a:fillRect l="-242" t="-1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9AB8387-899B-4C26-93CD-E7919E08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472" y="4198593"/>
            <a:ext cx="6408975" cy="6248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DF5F38-FF82-4DA9-BBFE-5AB1E8B6B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120" y="4823487"/>
            <a:ext cx="1992728" cy="13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84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12228-E2C3-4432-BCF5-9C3BD459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湍流情况的修正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3E3A73-6024-4A41-9D47-9DF603BB83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424160" cy="4471246"/>
              </a:xfrm>
            </p:spPr>
            <p:txBody>
              <a:bodyPr/>
              <a:lstStyle/>
              <a:p>
                <a:r>
                  <a:rPr lang="zh-CN" altLang="en-US" dirty="0"/>
                  <a:t>湍流修正尾迹形状函数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以上的修正不影响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zh-CN" altLang="en-US" dirty="0"/>
                  <a:t>的无量纲运动方程形式，除了涡强的那一个变成：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针对大气边界层，经过量级分析，作者认为，这个方程造成的变化很小，因此无量纲运动形式可以直接采用无粘的形式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因此只需计算非均匀的无量纲时间和实际时间的关系即可：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其中环量的衰减采用</a:t>
                </a:r>
                <a:r>
                  <a:rPr lang="en-US" altLang="zh-CN" dirty="0" err="1"/>
                  <a:t>Shaprio</a:t>
                </a:r>
                <a:r>
                  <a:rPr lang="zh-CN" altLang="en-US" dirty="0"/>
                  <a:t>的模型（其中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m:rPr>
                        <m:lit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24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1/4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是</m:t>
                    </m:r>
                    <m:r>
                      <m:rPr>
                        <m:sty m:val="p"/>
                      </m:rPr>
                      <a:rPr lang="en-US" altLang="zh-CN" i="0" smtClean="0">
                        <a:latin typeface="Cambria Math" panose="02040503050406030204" pitchFamily="18" charset="0"/>
                      </a:rPr>
                      <m:t>Bessel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函数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en-US" altLang="zh-CN" dirty="0"/>
                  <a:t>  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3E3A73-6024-4A41-9D47-9DF603BB83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424160" cy="4471246"/>
              </a:xfrm>
              <a:blipFill>
                <a:blip r:embed="rId2"/>
                <a:stretch>
                  <a:fillRect l="-234" t="-1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2B0481D-9032-4B2B-AE88-0A65B62B8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136" y="2598364"/>
            <a:ext cx="2583404" cy="6477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B82457-F6CF-479C-8771-F44C182B6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980" y="4389091"/>
            <a:ext cx="2724298" cy="5892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0551B9-98E5-4A09-93CD-6C3D2884A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336" y="5426653"/>
            <a:ext cx="5303827" cy="7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22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12228-E2C3-4432-BCF5-9C3BD459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湍流情况的修正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3E3A73-6024-4A41-9D47-9DF603BB8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424160" cy="4471246"/>
          </a:xfrm>
        </p:spPr>
        <p:txBody>
          <a:bodyPr/>
          <a:lstStyle/>
          <a:p>
            <a:r>
              <a:rPr lang="zh-CN" altLang="en-US" dirty="0"/>
              <a:t>湍流修正尾迹偏移位置：</a:t>
            </a:r>
            <a:endParaRPr lang="en-US" altLang="zh-CN" dirty="0"/>
          </a:p>
          <a:p>
            <a:pPr lvl="1"/>
            <a:r>
              <a:rPr lang="zh-CN" altLang="en-US" dirty="0"/>
              <a:t>尾迹偏移位置主要受到地面效应影响</a:t>
            </a:r>
            <a:endParaRPr lang="en-US" altLang="zh-CN" dirty="0"/>
          </a:p>
          <a:p>
            <a:pPr lvl="1"/>
            <a:r>
              <a:rPr lang="zh-CN" altLang="en-US" dirty="0"/>
              <a:t>地面的边界条件需要满足，因此诱导速度出现变化</a:t>
            </a:r>
            <a:endParaRPr lang="en-US" altLang="zh-CN" dirty="0"/>
          </a:p>
          <a:p>
            <a:pPr lvl="1"/>
            <a:r>
              <a:rPr lang="zh-CN" altLang="en-US" dirty="0"/>
              <a:t>模仿电磁学的一些技巧，采用镜像法：</a:t>
            </a:r>
            <a:endParaRPr lang="en-US" altLang="zh-CN" dirty="0"/>
          </a:p>
          <a:p>
            <a:pPr lvl="1"/>
            <a:r>
              <a:rPr lang="zh-CN" altLang="en-US" dirty="0"/>
              <a:t>认为存在一个镜像的反向涡，这样边界条件正好无穿透</a:t>
            </a:r>
            <a:endParaRPr lang="en-US" altLang="zh-CN" dirty="0"/>
          </a:p>
          <a:p>
            <a:pPr lvl="1"/>
            <a:r>
              <a:rPr lang="zh-CN" altLang="en-US" dirty="0"/>
              <a:t>用</a:t>
            </a:r>
            <a:r>
              <a:rPr lang="en-US" altLang="zh-CN" dirty="0"/>
              <a:t>CVP</a:t>
            </a:r>
            <a:r>
              <a:rPr lang="zh-CN" altLang="en-US" dirty="0"/>
              <a:t>近似，得到额外的诱导速度</a:t>
            </a:r>
            <a:endParaRPr lang="en-US" altLang="zh-CN" dirty="0"/>
          </a:p>
          <a:p>
            <a:pPr lvl="1"/>
            <a:r>
              <a:rPr lang="zh-CN" altLang="en-US" dirty="0"/>
              <a:t>修正轨迹：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当高度趋于无穷时的确趋近于没有修正的结果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1E192E-64A8-4A64-9D85-02FCB2068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342" y="2278379"/>
            <a:ext cx="4122414" cy="38377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634A4C-DC5F-43AA-AD1F-30C56F0B8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981" y="4137628"/>
            <a:ext cx="6431837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51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12228-E2C3-4432-BCF5-9C3BD459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湍流情况的修正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3E3A73-6024-4A41-9D47-9DF603BB83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424160" cy="4471246"/>
              </a:xfrm>
            </p:spPr>
            <p:txBody>
              <a:bodyPr/>
              <a:lstStyle/>
              <a:p>
                <a:r>
                  <a:rPr lang="zh-CN" altLang="en-US" dirty="0"/>
                  <a:t>湍流情况的速度型分布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以往的高斯分布模型，针对的是轴对称情况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本文将其扩展为非轴对称情况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时间较小时，其中的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zh-CN" altLang="en-US" dirty="0"/>
                  <a:t>就是之前给出的尾迹的形状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进一步给出尾迹扩展率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3E3A73-6024-4A41-9D47-9DF603BB83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424160" cy="4471246"/>
              </a:xfrm>
              <a:blipFill>
                <a:blip r:embed="rId2"/>
                <a:stretch>
                  <a:fillRect l="-234" t="-1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00DA772-65FA-477C-951B-23F8B6009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788" y="3383303"/>
            <a:ext cx="2869995" cy="4343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D6CAE5-A1A5-433C-B317-C43919F05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710" y="2575485"/>
            <a:ext cx="1836579" cy="4343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B03259-22ED-4850-BEF0-9AEC8F58F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045" y="4579608"/>
            <a:ext cx="3345470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63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12228-E2C3-4432-BCF5-9C3BD459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湍流解析及数值解对比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3E3A73-6024-4A41-9D47-9DF603BB8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424160" cy="4471246"/>
          </a:xfrm>
        </p:spPr>
        <p:txBody>
          <a:bodyPr/>
          <a:lstStyle/>
          <a:p>
            <a:r>
              <a:rPr lang="en-US" altLang="zh-CN" dirty="0"/>
              <a:t>LES</a:t>
            </a:r>
            <a:r>
              <a:rPr lang="zh-CN" altLang="en-US" dirty="0"/>
              <a:t>计算</a:t>
            </a:r>
            <a:endParaRPr lang="en-US" altLang="zh-CN" dirty="0"/>
          </a:p>
          <a:p>
            <a:pPr lvl="1"/>
            <a:r>
              <a:rPr lang="zh-CN" altLang="en-US" dirty="0"/>
              <a:t>尾迹平均速度型对比</a:t>
            </a:r>
            <a:endParaRPr lang="en-US" altLang="zh-CN" dirty="0"/>
          </a:p>
          <a:p>
            <a:pPr lvl="2"/>
            <a:r>
              <a:rPr lang="zh-CN" altLang="en-US" dirty="0"/>
              <a:t>白色圈为风机位置的投影</a:t>
            </a:r>
            <a:endParaRPr lang="en-US" altLang="zh-CN" dirty="0"/>
          </a:p>
          <a:p>
            <a:pPr lvl="1"/>
            <a:r>
              <a:rPr lang="zh-CN" altLang="en-US" dirty="0"/>
              <a:t>尾迹中放置下游风机的功率对比</a:t>
            </a:r>
            <a:endParaRPr lang="en-US" altLang="zh-CN" dirty="0"/>
          </a:p>
          <a:p>
            <a:pPr lvl="2"/>
            <a:r>
              <a:rPr lang="zh-CN" altLang="en-US" dirty="0"/>
              <a:t>解析及为实线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1B5954-E1BC-4E1B-BC5C-C93806E42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866" y="1845734"/>
            <a:ext cx="4681684" cy="43721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634B79-F2D2-43ED-99F8-02D02955C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08" y="3657600"/>
            <a:ext cx="6066641" cy="23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60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F8A0F-9511-4F6E-8935-2598F025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0B3F0-47DE-4ADB-8FB0-9CFD77CEA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94106"/>
          </a:xfrm>
        </p:spPr>
        <p:txBody>
          <a:bodyPr>
            <a:normAutofit/>
          </a:bodyPr>
          <a:lstStyle/>
          <a:p>
            <a:r>
              <a:rPr lang="zh-CN" altLang="en-US" dirty="0"/>
              <a:t>解析模型：用于偏航风机</a:t>
            </a:r>
            <a:endParaRPr lang="en-US" altLang="zh-CN" dirty="0"/>
          </a:p>
          <a:p>
            <a:pPr lvl="1"/>
            <a:r>
              <a:rPr lang="zh-CN" altLang="en-US" dirty="0"/>
              <a:t>面涡</a:t>
            </a:r>
            <a:r>
              <a:rPr lang="en-US" altLang="zh-CN" dirty="0"/>
              <a:t>-</a:t>
            </a:r>
            <a:r>
              <a:rPr lang="zh-CN" altLang="en-US" dirty="0"/>
              <a:t>点涡的尾迹模型</a:t>
            </a:r>
            <a:endParaRPr lang="en-US" altLang="zh-CN" dirty="0"/>
          </a:p>
          <a:p>
            <a:pPr lvl="1"/>
            <a:r>
              <a:rPr lang="en-US" altLang="zh-CN" dirty="0"/>
              <a:t>B-S</a:t>
            </a:r>
            <a:r>
              <a:rPr lang="zh-CN" altLang="en-US" dirty="0"/>
              <a:t>定律到运动学方程</a:t>
            </a:r>
            <a:endParaRPr lang="en-US" altLang="zh-CN" dirty="0"/>
          </a:p>
          <a:p>
            <a:pPr lvl="1"/>
            <a:r>
              <a:rPr lang="zh-CN" altLang="en-US" dirty="0"/>
              <a:t>级数解得到尾迹形状以及偏移位置</a:t>
            </a:r>
            <a:endParaRPr lang="en-US" altLang="zh-CN" dirty="0"/>
          </a:p>
          <a:p>
            <a:pPr lvl="1"/>
            <a:r>
              <a:rPr lang="zh-CN" altLang="en-US" dirty="0"/>
              <a:t>湍流情况进行无量纲化以及量级分析，得到修正的尾迹</a:t>
            </a:r>
            <a:endParaRPr lang="en-US" altLang="zh-CN" dirty="0"/>
          </a:p>
          <a:p>
            <a:pPr lvl="1"/>
            <a:r>
              <a:rPr lang="zh-CN" altLang="en-US" dirty="0"/>
              <a:t>湍流情况的近似速度分布</a:t>
            </a:r>
            <a:endParaRPr lang="en-US" altLang="zh-CN" dirty="0"/>
          </a:p>
          <a:p>
            <a:r>
              <a:rPr lang="zh-CN" altLang="en-US" dirty="0"/>
              <a:t>预测能力</a:t>
            </a:r>
            <a:endParaRPr lang="en-US" altLang="zh-CN" dirty="0"/>
          </a:p>
          <a:p>
            <a:pPr lvl="1"/>
            <a:r>
              <a:rPr lang="zh-CN" altLang="en-US" dirty="0"/>
              <a:t>与</a:t>
            </a:r>
            <a:r>
              <a:rPr lang="en-US" altLang="zh-CN" dirty="0"/>
              <a:t>LES</a:t>
            </a:r>
            <a:r>
              <a:rPr lang="zh-CN" altLang="en-US" dirty="0"/>
              <a:t>比较接近</a:t>
            </a:r>
            <a:endParaRPr lang="en-US" altLang="zh-CN" dirty="0"/>
          </a:p>
          <a:p>
            <a:pPr lvl="1"/>
            <a:r>
              <a:rPr lang="zh-CN" altLang="en-US" dirty="0"/>
              <a:t>通过对长时间时插值到适用于长时间的模型，在时间较长时保持预测能力</a:t>
            </a:r>
            <a:endParaRPr lang="en-US" altLang="zh-CN" dirty="0"/>
          </a:p>
          <a:p>
            <a:pPr lvl="1"/>
            <a:r>
              <a:rPr lang="zh-CN" altLang="en-US" dirty="0"/>
              <a:t>对于预测下游风机的功率有较好效果</a:t>
            </a:r>
            <a:endParaRPr lang="en-US" altLang="zh-CN" dirty="0"/>
          </a:p>
          <a:p>
            <a:r>
              <a:rPr lang="zh-CN" altLang="en-US" dirty="0"/>
              <a:t>基本思想</a:t>
            </a:r>
            <a:endParaRPr lang="en-US" altLang="zh-CN" dirty="0"/>
          </a:p>
          <a:p>
            <a:pPr lvl="1"/>
            <a:r>
              <a:rPr lang="zh-CN" altLang="en-US" dirty="0"/>
              <a:t>从涡动力学模型出发，经过简化、修正得到对真实流动的描述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7601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BFB33-7226-41BA-A5C6-86B4E70C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二维面涡数值探究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B61A02-6D85-402E-B8AD-A5E6BCF56A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通过数值方法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查看作者对尾迹涡系给出的解析在什么情况下有较好吻合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通过点涡模拟涡面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计算复杂度：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时间推进：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阶显式</a:t>
                </a:r>
                <a:r>
                  <a:rPr lang="en-US" altLang="zh-CN" dirty="0"/>
                  <a:t>RK</a:t>
                </a:r>
              </a:p>
              <a:p>
                <a:pPr lvl="1"/>
                <a:r>
                  <a:rPr lang="zh-CN" altLang="en-US" dirty="0"/>
                  <a:t>初始模拟面涡的点涡空间上均匀，强度给定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采用</a:t>
                </a:r>
                <a:r>
                  <a:rPr lang="en-US" altLang="zh-CN" dirty="0"/>
                  <a:t>360</a:t>
                </a:r>
                <a:r>
                  <a:rPr lang="zh-CN" altLang="en-US" dirty="0"/>
                  <a:t>点，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=0,0.25,0.5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时间空间</m:t>
                    </m:r>
                  </m:oMath>
                </a14:m>
                <a:r>
                  <a:rPr lang="zh-CN" altLang="en-US" dirty="0"/>
                  <a:t>坐标无量纲化，计算步长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B61A02-6D85-402E-B8AD-A5E6BCF56A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" t="-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287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FF0CB2-CEC2-4591-A820-D61139DB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F4EE94-7C44-4888-95ED-24AED088A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86486"/>
          </a:xfrm>
        </p:spPr>
        <p:txBody>
          <a:bodyPr>
            <a:normAutofit/>
          </a:bodyPr>
          <a:lstStyle/>
          <a:p>
            <a:pPr lvl="1"/>
            <a:r>
              <a:rPr lang="zh-CN" altLang="en-US" sz="2800" dirty="0"/>
              <a:t>文献情况</a:t>
            </a:r>
            <a:endParaRPr lang="en-US" altLang="zh-CN" sz="2800" dirty="0"/>
          </a:p>
          <a:p>
            <a:pPr lvl="1"/>
            <a:r>
              <a:rPr lang="zh-CN" altLang="en-US" sz="2800" dirty="0"/>
              <a:t>研究背景</a:t>
            </a:r>
            <a:endParaRPr lang="en-US" altLang="zh-CN" sz="2800" dirty="0"/>
          </a:p>
          <a:p>
            <a:pPr lvl="1"/>
            <a:r>
              <a:rPr lang="zh-CN" altLang="en-US" sz="2800" dirty="0"/>
              <a:t>研究内容及结果</a:t>
            </a:r>
            <a:endParaRPr lang="en-US" altLang="zh-CN" sz="2800" dirty="0"/>
          </a:p>
          <a:p>
            <a:pPr lvl="2"/>
            <a:r>
              <a:rPr lang="zh-CN" altLang="en-US" sz="2400" dirty="0"/>
              <a:t>无粘流动尾迹形状</a:t>
            </a:r>
            <a:endParaRPr lang="en-US" altLang="zh-CN" sz="2400" dirty="0"/>
          </a:p>
          <a:p>
            <a:pPr lvl="2"/>
            <a:r>
              <a:rPr lang="zh-CN" altLang="en-US" sz="2400" dirty="0"/>
              <a:t>无粘面涡横向偏移</a:t>
            </a:r>
            <a:endParaRPr lang="en-US" altLang="zh-CN" sz="2400" dirty="0"/>
          </a:p>
          <a:p>
            <a:pPr lvl="2"/>
            <a:r>
              <a:rPr lang="zh-CN" altLang="en-US" sz="2400" dirty="0"/>
              <a:t>无粘解析及数值解对比</a:t>
            </a:r>
            <a:endParaRPr lang="en-US" altLang="zh-CN" sz="2400" dirty="0"/>
          </a:p>
          <a:p>
            <a:pPr lvl="2"/>
            <a:r>
              <a:rPr lang="zh-CN" altLang="en-US" sz="2400" dirty="0"/>
              <a:t>湍流情况的修正</a:t>
            </a:r>
            <a:endParaRPr lang="en-US" altLang="zh-CN" sz="2400" dirty="0"/>
          </a:p>
          <a:p>
            <a:pPr lvl="2"/>
            <a:r>
              <a:rPr lang="zh-CN" altLang="en-US" sz="2400" dirty="0"/>
              <a:t>湍流解析及数值解对比</a:t>
            </a:r>
            <a:endParaRPr lang="en-US" altLang="zh-CN" sz="2400" dirty="0"/>
          </a:p>
          <a:p>
            <a:pPr lvl="1"/>
            <a:r>
              <a:rPr lang="zh-CN" altLang="en-US" sz="2800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530208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BFB33-7226-41BA-A5C6-86B4E70C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二维面涡数值探究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B61A02-6D85-402E-B8AD-A5E6BCF56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面涡演化：</a:t>
            </a:r>
            <a:endParaRPr lang="en-US" altLang="zh-CN" dirty="0"/>
          </a:p>
        </p:txBody>
      </p:sp>
      <p:pic>
        <p:nvPicPr>
          <p:cNvPr id="4" name="pVorts1">
            <a:hlinkClick r:id="" action="ppaction://media"/>
            <a:extLst>
              <a:ext uri="{FF2B5EF4-FFF2-40B4-BE49-F238E27FC236}">
                <a16:creationId xmlns:a16="http://schemas.microsoft.com/office/drawing/2014/main" id="{1CDF6B7F-71BD-4D81-948E-F6DDD1F075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4840" y="2567304"/>
            <a:ext cx="3665855" cy="3665855"/>
          </a:xfrm>
          <a:prstGeom prst="rect">
            <a:avLst/>
          </a:prstGeom>
        </p:spPr>
      </p:pic>
      <p:pic>
        <p:nvPicPr>
          <p:cNvPr id="5" name="pVorts2">
            <a:hlinkClick r:id="" action="ppaction://media"/>
            <a:extLst>
              <a:ext uri="{FF2B5EF4-FFF2-40B4-BE49-F238E27FC236}">
                <a16:creationId xmlns:a16="http://schemas.microsoft.com/office/drawing/2014/main" id="{3EA052F2-15EB-4B00-B424-324149DB2E5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90695" y="2567304"/>
            <a:ext cx="3665855" cy="3665855"/>
          </a:xfrm>
          <a:prstGeom prst="rect">
            <a:avLst/>
          </a:prstGeom>
        </p:spPr>
      </p:pic>
      <p:pic>
        <p:nvPicPr>
          <p:cNvPr id="6" name="pVorts3">
            <a:hlinkClick r:id="" action="ppaction://media"/>
            <a:extLst>
              <a:ext uri="{FF2B5EF4-FFF2-40B4-BE49-F238E27FC236}">
                <a16:creationId xmlns:a16="http://schemas.microsoft.com/office/drawing/2014/main" id="{36F93B30-11D6-45AE-BEF0-2955CEAE66F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956550" y="2567304"/>
            <a:ext cx="3665855" cy="366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2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BFB33-7226-41BA-A5C6-86B4E70C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二维面涡数值探究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B61A02-6D85-402E-B8AD-A5E6BCF56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与解析解（四阶展开）对比：</a:t>
            </a:r>
            <a:endParaRPr lang="en-US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68FB47D-58A7-44C6-9F84-72E1B33D1A2A}"/>
              </a:ext>
            </a:extLst>
          </p:cNvPr>
          <p:cNvGrpSpPr/>
          <p:nvPr/>
        </p:nvGrpSpPr>
        <p:grpSpPr>
          <a:xfrm>
            <a:off x="604421" y="2307572"/>
            <a:ext cx="10983158" cy="3669896"/>
            <a:chOff x="320041" y="2307572"/>
            <a:chExt cx="9878383" cy="330074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80BF081-1136-48C5-8C78-59F749397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041" y="2307572"/>
              <a:ext cx="3292794" cy="330074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FDEFF59-A45D-49DE-B524-26B226E57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2835" y="2307572"/>
              <a:ext cx="3292794" cy="3300748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FFF0CEC-0BCB-49D5-B52D-0E9FB547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5630" y="2307572"/>
              <a:ext cx="3292794" cy="3300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0260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912FE76-CC26-4A90-B50D-DFEB079ED9C5}"/>
              </a:ext>
            </a:extLst>
          </p:cNvPr>
          <p:cNvGrpSpPr/>
          <p:nvPr/>
        </p:nvGrpSpPr>
        <p:grpSpPr>
          <a:xfrm>
            <a:off x="604421" y="2307572"/>
            <a:ext cx="10983158" cy="3669896"/>
            <a:chOff x="1173480" y="2338420"/>
            <a:chExt cx="11405211" cy="381092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98E5861-0A90-4AB2-9B3D-97A7A3EE5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480" y="2338420"/>
              <a:ext cx="3801737" cy="381092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BD42EC3-0AAC-4F5B-A4DC-10FD4733D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217" y="2338420"/>
              <a:ext cx="3801737" cy="381092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D59CE4E-9BC8-4F3C-9C24-6E6BE0E3A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6954" y="2338420"/>
              <a:ext cx="3801737" cy="3810920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CDEBFB33-7226-41BA-A5C6-86B4E70C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二维面涡数值探究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B61A02-6D85-402E-B8AD-A5E6BCF56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与解析解（四阶展开）对比：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55175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BFB33-7226-41BA-A5C6-86B4E70C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二维面涡数值探究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B61A02-6D85-402E-B8AD-A5E6BCF56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与解析解（四阶展开）对比：</a:t>
            </a:r>
            <a:endParaRPr lang="en-US" altLang="zh-CN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69FF41D-36F9-4B19-8780-86D08C729594}"/>
              </a:ext>
            </a:extLst>
          </p:cNvPr>
          <p:cNvGrpSpPr/>
          <p:nvPr/>
        </p:nvGrpSpPr>
        <p:grpSpPr>
          <a:xfrm>
            <a:off x="622819" y="2324100"/>
            <a:ext cx="11074369" cy="3653368"/>
            <a:chOff x="622819" y="2306567"/>
            <a:chExt cx="11127516" cy="367090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5C3A821-4024-419C-8D95-A34DB0545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819" y="2306567"/>
              <a:ext cx="3798898" cy="366989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44234D1-A194-4C84-9B50-0A692E50E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608" y="2306567"/>
              <a:ext cx="3799938" cy="36709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40B9343-6E39-4F00-A55F-1CE209119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0396" y="2306567"/>
              <a:ext cx="3799939" cy="3670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9822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BFB33-7226-41BA-A5C6-86B4E70C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二维面涡数值探究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B61A02-6D85-402E-B8AD-A5E6BCF56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数值探究总结</a:t>
            </a:r>
            <a:endParaRPr lang="en-US" altLang="zh-CN" dirty="0"/>
          </a:p>
          <a:p>
            <a:pPr lvl="1"/>
            <a:r>
              <a:rPr lang="zh-CN" altLang="en-US" dirty="0"/>
              <a:t>数值上直接拉格朗日观点计算面涡，存在一些问题</a:t>
            </a:r>
            <a:endParaRPr lang="en-US" altLang="zh-CN" dirty="0"/>
          </a:p>
          <a:p>
            <a:pPr lvl="2"/>
            <a:r>
              <a:rPr lang="zh-CN" altLang="en-US" dirty="0"/>
              <a:t>通过点涡的自动加密、合并可能解决</a:t>
            </a:r>
            <a:endParaRPr lang="en-US" altLang="zh-CN" dirty="0"/>
          </a:p>
          <a:p>
            <a:pPr lvl="2"/>
            <a:r>
              <a:rPr lang="zh-CN" altLang="en-US" dirty="0"/>
              <a:t>欧拉观点的计算（涡量</a:t>
            </a:r>
            <a:r>
              <a:rPr lang="en-US" altLang="zh-CN" dirty="0"/>
              <a:t>-</a:t>
            </a:r>
            <a:r>
              <a:rPr lang="zh-CN" altLang="en-US" dirty="0"/>
              <a:t>流函数方法）可能有更好结果</a:t>
            </a:r>
            <a:endParaRPr lang="en-US" altLang="zh-CN" dirty="0"/>
          </a:p>
          <a:p>
            <a:pPr lvl="1"/>
            <a:r>
              <a:rPr lang="zh-CN" altLang="en-US" dirty="0"/>
              <a:t>文章给出的解析解，在无量纲时间小于</a:t>
            </a:r>
            <a:r>
              <a:rPr lang="en-US" altLang="zh-CN" dirty="0"/>
              <a:t>2</a:t>
            </a:r>
            <a:r>
              <a:rPr lang="zh-CN" altLang="en-US" dirty="0"/>
              <a:t>时，都有较好吻合</a:t>
            </a:r>
            <a:endParaRPr lang="en-US" altLang="zh-CN" dirty="0"/>
          </a:p>
          <a:p>
            <a:pPr lvl="2"/>
            <a:r>
              <a:rPr lang="zh-CN" altLang="en-US" dirty="0"/>
              <a:t>时间更大后解析面涡出现自交错</a:t>
            </a:r>
            <a:endParaRPr lang="en-US" altLang="zh-CN" dirty="0"/>
          </a:p>
          <a:p>
            <a:pPr lvl="2"/>
            <a:r>
              <a:rPr lang="zh-CN" altLang="en-US" dirty="0"/>
              <a:t>文章通过经验方法进行修正，可以适用于更大时间</a:t>
            </a:r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9979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3A3D0-6693-4D86-BECD-CA73CBDC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51623"/>
            <a:ext cx="10058400" cy="1450757"/>
          </a:xfrm>
        </p:spPr>
        <p:txBody>
          <a:bodyPr/>
          <a:lstStyle/>
          <a:p>
            <a:pPr algn="ctr"/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388586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E78F2-F347-49C3-957F-CA92ADC36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文献情况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6871B3-785D-4F35-B416-DE0099734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985" y="4942660"/>
            <a:ext cx="10058400" cy="1321048"/>
          </a:xfrm>
        </p:spPr>
        <p:txBody>
          <a:bodyPr/>
          <a:lstStyle/>
          <a:p>
            <a:r>
              <a:rPr lang="en-US" altLang="zh-CN" dirty="0"/>
              <a:t>Majid </a:t>
            </a:r>
            <a:r>
              <a:rPr lang="en-US" altLang="zh-CN" dirty="0" err="1"/>
              <a:t>Bastankhah</a:t>
            </a:r>
            <a:r>
              <a:rPr lang="en-US" altLang="zh-CN" dirty="0"/>
              <a:t>, Carl R Shapiro, </a:t>
            </a:r>
            <a:r>
              <a:rPr lang="en-US" altLang="zh-CN" dirty="0" err="1"/>
              <a:t>Sina</a:t>
            </a:r>
            <a:r>
              <a:rPr lang="en-US" altLang="zh-CN" dirty="0"/>
              <a:t> </a:t>
            </a:r>
            <a:r>
              <a:rPr lang="en-US" altLang="zh-CN" dirty="0" err="1"/>
              <a:t>Shamsoddin</a:t>
            </a:r>
            <a:r>
              <a:rPr lang="en-US" altLang="zh-CN" dirty="0"/>
              <a:t>, </a:t>
            </a:r>
            <a:r>
              <a:rPr lang="en-US" altLang="zh-CN" dirty="0" err="1"/>
              <a:t>Dennice</a:t>
            </a:r>
            <a:r>
              <a:rPr lang="en-US" altLang="zh-CN" dirty="0"/>
              <a:t> F </a:t>
            </a:r>
            <a:r>
              <a:rPr lang="en-US" altLang="zh-CN" dirty="0" err="1"/>
              <a:t>Gayme</a:t>
            </a:r>
            <a:r>
              <a:rPr lang="en-US" altLang="zh-CN" dirty="0"/>
              <a:t>, and Charles </a:t>
            </a:r>
            <a:r>
              <a:rPr lang="en-US" altLang="zh-CN" dirty="0" err="1"/>
              <a:t>Meneveau</a:t>
            </a:r>
            <a:r>
              <a:rPr lang="en-US" altLang="zh-CN" dirty="0"/>
              <a:t>. </a:t>
            </a:r>
          </a:p>
          <a:p>
            <a:r>
              <a:rPr lang="en-US" altLang="zh-CN" b="1" dirty="0"/>
              <a:t>A vortex sheet based analytical model of the curled wake behind yawed wind turbines. </a:t>
            </a:r>
          </a:p>
          <a:p>
            <a:r>
              <a:rPr lang="en-US" altLang="zh-CN" dirty="0"/>
              <a:t>Journal of Fluid Mechanics, 933:A2, 2022. 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67F5053-EB16-433C-996B-F74C6E9C31EA}"/>
              </a:ext>
            </a:extLst>
          </p:cNvPr>
          <p:cNvSpPr txBox="1">
            <a:spLocks/>
          </p:cNvSpPr>
          <p:nvPr/>
        </p:nvSpPr>
        <p:spPr>
          <a:xfrm>
            <a:off x="1298985" y="2004408"/>
            <a:ext cx="3882615" cy="27428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风机尾迹：</a:t>
            </a:r>
            <a:endParaRPr lang="en-US" altLang="zh-CN" dirty="0"/>
          </a:p>
          <a:p>
            <a:pPr lvl="1"/>
            <a:r>
              <a:rPr lang="zh-CN" altLang="en-US" dirty="0"/>
              <a:t>速度缺损的分布</a:t>
            </a:r>
            <a:endParaRPr lang="en-US" altLang="zh-CN" dirty="0"/>
          </a:p>
          <a:p>
            <a:pPr lvl="1"/>
            <a:r>
              <a:rPr lang="zh-CN" altLang="en-US" dirty="0"/>
              <a:t>对下游风机效率的影响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预测方法：</a:t>
            </a:r>
            <a:endParaRPr lang="en-US" altLang="zh-CN" dirty="0"/>
          </a:p>
          <a:p>
            <a:pPr lvl="1"/>
            <a:r>
              <a:rPr lang="en-US" altLang="zh-CN" dirty="0"/>
              <a:t>DNS</a:t>
            </a:r>
            <a:r>
              <a:rPr lang="zh-CN" altLang="en-US" dirty="0"/>
              <a:t>，</a:t>
            </a:r>
            <a:r>
              <a:rPr lang="en-US" altLang="zh-CN" dirty="0"/>
              <a:t>LES</a:t>
            </a:r>
            <a:r>
              <a:rPr lang="zh-CN" altLang="en-US" dirty="0"/>
              <a:t>计算</a:t>
            </a:r>
            <a:endParaRPr lang="en-US" altLang="zh-CN" dirty="0"/>
          </a:p>
          <a:p>
            <a:pPr lvl="1"/>
            <a:r>
              <a:rPr lang="zh-CN" altLang="en-US" dirty="0"/>
              <a:t>（近似的）理论解？</a:t>
            </a:r>
            <a:endParaRPr lang="en-US" altLang="zh-CN" dirty="0"/>
          </a:p>
          <a:p>
            <a:pPr marL="201168" lvl="1" indent="0">
              <a:buNone/>
            </a:pP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1026" name="Picture 2" descr="Wake up call? DNV-led R&amp;D to explore 'steering' floating wind turbines to  boost economics | Recharge">
            <a:extLst>
              <a:ext uri="{FF2B5EF4-FFF2-40B4-BE49-F238E27FC236}">
                <a16:creationId xmlns:a16="http://schemas.microsoft.com/office/drawing/2014/main" id="{D90CCD0E-60D9-4ADB-B4CC-E8E3EC0F4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035" y="1817707"/>
            <a:ext cx="6302187" cy="313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528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0449CA-6ECB-4F19-BD9F-77F9409E5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384F3B-A72D-441F-B84E-D966F3852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035040" cy="4023360"/>
          </a:xfrm>
        </p:spPr>
        <p:txBody>
          <a:bodyPr/>
          <a:lstStyle/>
          <a:p>
            <a:r>
              <a:rPr lang="zh-CN" altLang="en-US" dirty="0"/>
              <a:t>针对风机尾迹（平均速度）的解析解</a:t>
            </a:r>
            <a:endParaRPr lang="en-US" altLang="zh-CN" dirty="0"/>
          </a:p>
          <a:p>
            <a:pPr lvl="1"/>
            <a:r>
              <a:rPr lang="en-US" altLang="zh-CN" dirty="0"/>
              <a:t>Jensen</a:t>
            </a:r>
            <a:r>
              <a:rPr lang="zh-CN" altLang="en-US" dirty="0"/>
              <a:t>模型：下游为扩张的</a:t>
            </a:r>
            <a:r>
              <a:rPr lang="en-US" altLang="zh-CN" dirty="0"/>
              <a:t>Top-Hat</a:t>
            </a:r>
            <a:r>
              <a:rPr lang="zh-CN" altLang="en-US" dirty="0"/>
              <a:t>速度型</a:t>
            </a:r>
            <a:endParaRPr lang="en-US" altLang="zh-CN" dirty="0"/>
          </a:p>
          <a:p>
            <a:pPr lvl="1"/>
            <a:r>
              <a:rPr lang="en-US" altLang="zh-CN" dirty="0" err="1"/>
              <a:t>Bastankhah</a:t>
            </a:r>
            <a:r>
              <a:rPr lang="en-US" altLang="zh-CN" dirty="0"/>
              <a:t> &amp; </a:t>
            </a:r>
            <a:r>
              <a:rPr lang="en-US" altLang="zh-CN" dirty="0" err="1"/>
              <a:t>Porté-Agel</a:t>
            </a:r>
            <a:r>
              <a:rPr lang="en-US" altLang="zh-CN" dirty="0"/>
              <a:t> </a:t>
            </a:r>
            <a:r>
              <a:rPr lang="zh-CN" altLang="en-US" dirty="0"/>
              <a:t>等的</a:t>
            </a:r>
            <a:r>
              <a:rPr lang="en-US" altLang="zh-CN" dirty="0" err="1"/>
              <a:t>Guassian</a:t>
            </a:r>
            <a:r>
              <a:rPr lang="zh-CN" altLang="en-US" dirty="0"/>
              <a:t>分布速度型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201168" lvl="1" indent="0">
              <a:buNone/>
            </a:pPr>
            <a:r>
              <a:rPr lang="zh-CN" altLang="en-US" sz="2000" dirty="0"/>
              <a:t>偏航风机</a:t>
            </a:r>
            <a:endParaRPr lang="en-US" altLang="zh-CN" sz="2000" dirty="0"/>
          </a:p>
          <a:p>
            <a:pPr lvl="1"/>
            <a:r>
              <a:rPr lang="zh-CN" altLang="en-US" dirty="0"/>
              <a:t>偏航会降低本风机的效率</a:t>
            </a:r>
            <a:endParaRPr lang="en-US" altLang="zh-CN" dirty="0"/>
          </a:p>
          <a:p>
            <a:pPr lvl="1"/>
            <a:r>
              <a:rPr lang="zh-CN" altLang="en-US" dirty="0"/>
              <a:t>某些风场下，第一排风机偏航可以提升整体效率</a:t>
            </a:r>
            <a:endParaRPr lang="en-US" altLang="zh-CN" dirty="0"/>
          </a:p>
          <a:p>
            <a:pPr lvl="1"/>
            <a:r>
              <a:rPr lang="zh-CN" altLang="en-US" dirty="0"/>
              <a:t>偏航风机的尾迹比较复杂，存在卷曲等行为</a:t>
            </a:r>
            <a:endParaRPr lang="en-US" altLang="zh-CN" dirty="0"/>
          </a:p>
          <a:p>
            <a:pPr lvl="1"/>
            <a:r>
              <a:rPr lang="zh-CN" altLang="en-US" dirty="0"/>
              <a:t>在远处，偏航风机的尾迹类似于飞机尾迹</a:t>
            </a:r>
            <a:endParaRPr lang="en-US" altLang="zh-CN" dirty="0"/>
          </a:p>
          <a:p>
            <a:pPr lvl="2"/>
            <a:r>
              <a:rPr lang="zh-CN" altLang="en-US" dirty="0"/>
              <a:t>飞机尾涡</a:t>
            </a:r>
            <a:endParaRPr lang="en-US" altLang="zh-CN" dirty="0"/>
          </a:p>
          <a:p>
            <a:pPr lvl="2"/>
            <a:endParaRPr lang="en-US" altLang="zh-CN" dirty="0"/>
          </a:p>
          <a:p>
            <a:pPr marL="201168" lvl="1" indent="0">
              <a:buNone/>
            </a:pPr>
            <a:endParaRPr lang="en-US" altLang="zh-CN" dirty="0"/>
          </a:p>
          <a:p>
            <a:pPr marL="201168" lvl="1" indent="0">
              <a:buNone/>
            </a:pPr>
            <a:endParaRPr lang="en-US" altLang="zh-CN" dirty="0"/>
          </a:p>
        </p:txBody>
      </p:sp>
      <p:pic>
        <p:nvPicPr>
          <p:cNvPr id="2050" name="Picture 2" descr="CFD analysis of wind turbine wake | JSS@JAXA">
            <a:extLst>
              <a:ext uri="{FF2B5EF4-FFF2-40B4-BE49-F238E27FC236}">
                <a16:creationId xmlns:a16="http://schemas.microsoft.com/office/drawing/2014/main" id="{A22C7B07-B0A4-4B7B-A043-E085AE927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723" y="662464"/>
            <a:ext cx="4256030" cy="304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WES - Design and analysis of a wake steering controller with wind direction  variability">
            <a:extLst>
              <a:ext uri="{FF2B5EF4-FFF2-40B4-BE49-F238E27FC236}">
                <a16:creationId xmlns:a16="http://schemas.microsoft.com/office/drawing/2014/main" id="{6AC85259-E9B4-4DD2-B446-9A59E610E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823FAE-9BFC-47D0-A962-CB072DD5B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723" y="3697817"/>
            <a:ext cx="4256030" cy="240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8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87D13-3C61-4B46-9BB5-FD408BC6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无粘流动尾迹形状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8813FF-C846-4968-9170-42ECC23C8E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尾迹二维模型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点涡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面涡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互相产生诱导速度与自诱导速度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初始条件：位置为圆环，强度不对称：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考虑相对于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/>
                  <a:t>点也就是点涡位置的运动，速度分解为：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8813FF-C846-4968-9170-42ECC23C8E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" t="-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1AD58B0-47BF-495E-BF30-2BFA06324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0" y="1737360"/>
            <a:ext cx="6150825" cy="22462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4924EC-BE53-46A8-A04F-D4BCD0403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201" y="3171555"/>
            <a:ext cx="4015959" cy="10886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48EE35-546D-4FC5-9338-F409DD21A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541" y="4773891"/>
            <a:ext cx="5403048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9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87D13-3C61-4B46-9BB5-FD408BC6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无粘流动尾迹形状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8813FF-C846-4968-9170-42ECC23C8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尾迹二维模型</a:t>
            </a:r>
            <a:endParaRPr lang="en-US" altLang="zh-CN" dirty="0"/>
          </a:p>
          <a:p>
            <a:pPr lvl="1"/>
            <a:r>
              <a:rPr lang="en-US" altLang="zh-CN" dirty="0"/>
              <a:t>B-S</a:t>
            </a:r>
            <a:r>
              <a:rPr lang="zh-CN" altLang="en-US" dirty="0"/>
              <a:t>定律给出自诱导速度（极坐标）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点涡产生诱导速度：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AD58B0-47BF-495E-BF30-2BFA06324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1737360"/>
            <a:ext cx="6150825" cy="22462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D8A23A-50DA-41C4-899D-0AC7099D2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18" y="2596593"/>
            <a:ext cx="3261643" cy="15393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27D39C-2C98-42CE-9ECA-DA4A0DBCD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718" y="4465267"/>
            <a:ext cx="2735817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64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87D13-3C61-4B46-9BB5-FD408BC6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无粘流动尾迹形状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8813FF-C846-4968-9170-42ECC23C8E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4754880" cy="4023360"/>
              </a:xfrm>
            </p:spPr>
            <p:txBody>
              <a:bodyPr/>
              <a:lstStyle/>
              <a:p>
                <a:r>
                  <a:rPr lang="zh-CN" altLang="en-US" dirty="0"/>
                  <a:t>尾迹二维模型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由于点涡也被面涡诱导，考虑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/>
                  <a:t>的牵连速度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面涡强度也存在输运关系，忽略流向拉伸则在面内守恒，并且假设了面涡逼近初始的圆形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8813FF-C846-4968-9170-42ECC23C8E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4754880" cy="4023360"/>
              </a:xfrm>
              <a:blipFill>
                <a:blip r:embed="rId2"/>
                <a:stretch>
                  <a:fillRect l="-513" t="-2121" r="-2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1AD58B0-47BF-495E-BF30-2BFA06324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0" y="1737360"/>
            <a:ext cx="6150825" cy="22462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6C35E1-D84E-4B94-9464-F342B9A5C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395" y="2474675"/>
            <a:ext cx="3795089" cy="15088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2246BE-FA6F-4F88-AC27-2840DF2A7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589" y="5019702"/>
            <a:ext cx="2042262" cy="72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8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87D13-3C61-4B46-9BB5-FD408BC6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无粘流动尾迹形状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8813FF-C846-4968-9170-42ECC23C8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340340" cy="4023360"/>
          </a:xfrm>
        </p:spPr>
        <p:txBody>
          <a:bodyPr/>
          <a:lstStyle/>
          <a:p>
            <a:r>
              <a:rPr lang="zh-CN" altLang="en-US" dirty="0"/>
              <a:t>尾迹二维模型</a:t>
            </a:r>
            <a:endParaRPr lang="en-US" altLang="zh-CN" dirty="0"/>
          </a:p>
          <a:p>
            <a:pPr lvl="1"/>
            <a:r>
              <a:rPr lang="zh-CN" altLang="en-US" dirty="0"/>
              <a:t>无量纲化后的（近似）运动方程：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F7F28F-192C-443C-9A2D-77E642AD8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020" y="2478081"/>
            <a:ext cx="7299960" cy="281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08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87D13-3C61-4B46-9BB5-FD408BC6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无粘流动尾迹形状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8813FF-C846-4968-9170-42ECC23C8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144000" cy="4023360"/>
          </a:xfrm>
        </p:spPr>
        <p:txBody>
          <a:bodyPr/>
          <a:lstStyle/>
          <a:p>
            <a:r>
              <a:rPr lang="zh-CN" altLang="en-US" dirty="0"/>
              <a:t>尾迹二维模型</a:t>
            </a:r>
            <a:endParaRPr lang="en-US" altLang="zh-CN" dirty="0"/>
          </a:p>
          <a:p>
            <a:pPr lvl="1"/>
            <a:r>
              <a:rPr lang="zh-CN" altLang="en-US" dirty="0"/>
              <a:t>即使是假设了面涡接近圆形，运动方程也很难求解，因为它具有复杂的非线性项和积分</a:t>
            </a:r>
            <a:endParaRPr lang="en-US" altLang="zh-CN" dirty="0"/>
          </a:p>
          <a:p>
            <a:pPr lvl="1"/>
            <a:r>
              <a:rPr lang="zh-CN" altLang="en-US" dirty="0"/>
              <a:t>采用幂级数逼近法，将解写作时间的幂级数：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幂级数代入演化方程：</a:t>
            </a:r>
            <a:endParaRPr lang="en-US" altLang="zh-CN" dirty="0"/>
          </a:p>
          <a:p>
            <a:pPr lvl="2"/>
            <a:r>
              <a:rPr lang="zh-CN" altLang="en-US" dirty="0"/>
              <a:t>是一个递归的表达</a:t>
            </a:r>
            <a:endParaRPr lang="en-US" altLang="zh-CN" dirty="0"/>
          </a:p>
          <a:p>
            <a:pPr lvl="2"/>
            <a:r>
              <a:rPr lang="zh-CN" altLang="en-US" dirty="0"/>
              <a:t>可以通过低阶项计算高阶项</a:t>
            </a:r>
            <a:endParaRPr lang="en-US" altLang="zh-CN" dirty="0"/>
          </a:p>
          <a:p>
            <a:pPr lvl="2"/>
            <a:r>
              <a:rPr lang="zh-CN" altLang="en-US" dirty="0"/>
              <a:t>零阶项就是涡强的初值</a:t>
            </a:r>
            <a:endParaRPr lang="en-US" altLang="zh-CN" dirty="0"/>
          </a:p>
          <a:p>
            <a:pPr lvl="2"/>
            <a:r>
              <a:rPr lang="zh-CN" altLang="en-US" dirty="0"/>
              <a:t>递归代入，即有高阶项的表达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B3F07C-6CE5-4F65-94A1-32982F5B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14" y="2785068"/>
            <a:ext cx="7513971" cy="9678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6B124C-445A-4F3D-9E2D-493D6A385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693" y="3857414"/>
            <a:ext cx="5742027" cy="22003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259933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TM02900720[[fn=积分]]</Template>
  <TotalTime>270</TotalTime>
  <Words>1208</Words>
  <Application>Microsoft Office PowerPoint</Application>
  <PresentationFormat>宽屏</PresentationFormat>
  <Paragraphs>218</Paragraphs>
  <Slides>25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宋体</vt:lpstr>
      <vt:lpstr>Arial</vt:lpstr>
      <vt:lpstr>Calibri</vt:lpstr>
      <vt:lpstr>Calibri Light</vt:lpstr>
      <vt:lpstr>Cambria Math</vt:lpstr>
      <vt:lpstr>Wingdings 2</vt:lpstr>
      <vt:lpstr>HDOfficeLightV0</vt:lpstr>
      <vt:lpstr>回顾</vt:lpstr>
      <vt:lpstr>阅读报告 面涡近似模型下的偏航风机尾迹解析模型 </vt:lpstr>
      <vt:lpstr>目录</vt:lpstr>
      <vt:lpstr>文献情况</vt:lpstr>
      <vt:lpstr>研究背景</vt:lpstr>
      <vt:lpstr>无粘流动尾迹形状</vt:lpstr>
      <vt:lpstr>无粘流动尾迹形状</vt:lpstr>
      <vt:lpstr>无粘流动尾迹形状</vt:lpstr>
      <vt:lpstr>无粘流动尾迹形状</vt:lpstr>
      <vt:lpstr>无粘流动尾迹形状</vt:lpstr>
      <vt:lpstr>无粘流动尾迹形状</vt:lpstr>
      <vt:lpstr>无粘面涡横向偏移量</vt:lpstr>
      <vt:lpstr>无粘解析及数值解对比</vt:lpstr>
      <vt:lpstr>湍流情况的修正</vt:lpstr>
      <vt:lpstr>湍流情况的修正</vt:lpstr>
      <vt:lpstr>湍流情况的修正</vt:lpstr>
      <vt:lpstr>湍流情况的修正</vt:lpstr>
      <vt:lpstr>湍流解析及数值解对比</vt:lpstr>
      <vt:lpstr>总结</vt:lpstr>
      <vt:lpstr>二维面涡数值探究</vt:lpstr>
      <vt:lpstr>二维面涡数值探究</vt:lpstr>
      <vt:lpstr>二维面涡数值探究</vt:lpstr>
      <vt:lpstr>二维面涡数值探究</vt:lpstr>
      <vt:lpstr>二维面涡数值探究</vt:lpstr>
      <vt:lpstr>二维面涡数值探究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阅读报告 面涡 近似模型下的偏航风机尾迹解析模型</dc:title>
  <dc:creator>周涵宇</dc:creator>
  <cp:lastModifiedBy>周涵宇</cp:lastModifiedBy>
  <cp:revision>34</cp:revision>
  <dcterms:created xsi:type="dcterms:W3CDTF">2023-06-04T08:19:21Z</dcterms:created>
  <dcterms:modified xsi:type="dcterms:W3CDTF">2023-06-04T12:49:50Z</dcterms:modified>
</cp:coreProperties>
</file>